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91" r:id="rId7"/>
    <p:sldId id="263" r:id="rId8"/>
    <p:sldId id="288" r:id="rId9"/>
    <p:sldId id="287" r:id="rId10"/>
    <p:sldId id="289" r:id="rId11"/>
    <p:sldId id="290" r:id="rId12"/>
    <p:sldId id="258"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8219-5AE6-4139-9D94-0B1734CC1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AB6312-BE2A-4C44-979A-B32157F33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9E8C89-9314-4359-967A-251F169610E3}"/>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5A94E879-CC05-4525-948C-E460FA952E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4E88F-CFD9-4ADA-9733-BA40E9859FFA}"/>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155539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5650-AB32-4B81-A3B9-6BF3EDEAB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BC8C57-28FC-487D-AD6E-8982C06342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BC234-6657-41EC-BAA4-FA6FE51C7E45}"/>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5E2733E8-77EB-4966-8DD6-CDCC232465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BE557-92BB-48F5-8ADE-446AA4175C2B}"/>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38434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C622A-A937-4E7B-B0D4-6C9C94782B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3DC203-294E-47C3-9861-CC4C24D3EE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26BF51-E1C3-4751-88F6-5DD11C6EA21C}"/>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E7A59098-4798-4336-899A-A3F497177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5B023-8A7B-48D7-8C6E-212E42106129}"/>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382088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BCD4-82B4-4AA0-A47C-27A4218BB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1F0D1A-619C-4D81-842A-FBA999F3A3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AF551-E692-4AC4-9250-E418DC1CFF78}"/>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EB2DFE1C-FC47-4136-BD82-0B99BDE1D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DCC3AD-7CBE-4146-98E5-EBFEEE8C0ABA}"/>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200331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BB58-31CE-438F-ABF0-7D0F88A0C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90B8E9-8AF8-40B5-842C-2D63345BF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B69234-DF74-4615-B842-0AF9980F20D9}"/>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BFFABDA6-3005-4286-B0B5-BFFE62953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FF952-DCE2-45B8-92A2-60332ACD4C47}"/>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20391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75E0-65D9-4145-9E13-3E25843AA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9AB96F-E315-4D2B-9AB1-6C344DEC83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58A535-CD04-4E7E-A726-89AD0B1FE4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26E99B-7AFC-4EC2-B7B5-FAE15EDC2007}"/>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6" name="Footer Placeholder 5">
            <a:extLst>
              <a:ext uri="{FF2B5EF4-FFF2-40B4-BE49-F238E27FC236}">
                <a16:creationId xmlns:a16="http://schemas.microsoft.com/office/drawing/2014/main" id="{AE903C83-31FC-4B94-812B-960F94F9AB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4EE05B-5476-4B35-894C-FB0645D44E1F}"/>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247610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F881-29A7-44EA-B2F4-C921D5A942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45DC7-F9C6-4ABD-A0B2-547408C5B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BA2009-9665-4470-9DDF-EC89886739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6A2026-E292-413B-9829-2DB27E3DC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A2921D-52B9-499D-971B-27B965F854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A4BEAB-3407-4803-9D85-9A789548FF8D}"/>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8" name="Footer Placeholder 7">
            <a:extLst>
              <a:ext uri="{FF2B5EF4-FFF2-40B4-BE49-F238E27FC236}">
                <a16:creationId xmlns:a16="http://schemas.microsoft.com/office/drawing/2014/main" id="{80F0C2F0-732A-426C-A177-CA889D6551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36C72B-6A60-44E5-BBDC-0C9A91792D03}"/>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279220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9058-B4FD-48F5-8AB5-6E462E52E4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96CF7F-6181-4AE7-8A23-BC53FC997639}"/>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4" name="Footer Placeholder 3">
            <a:extLst>
              <a:ext uri="{FF2B5EF4-FFF2-40B4-BE49-F238E27FC236}">
                <a16:creationId xmlns:a16="http://schemas.microsoft.com/office/drawing/2014/main" id="{A05F087A-C13A-480E-BC52-A24556FF92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4C0320-4C2C-4522-AA8E-1E637E9A5626}"/>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100225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518C3-4D4F-488E-B017-66C50976C267}"/>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3" name="Footer Placeholder 2">
            <a:extLst>
              <a:ext uri="{FF2B5EF4-FFF2-40B4-BE49-F238E27FC236}">
                <a16:creationId xmlns:a16="http://schemas.microsoft.com/office/drawing/2014/main" id="{3D57AAC0-8206-40EE-9971-8D5F941988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475E5C-8042-4F03-92EF-49ABF1C81A31}"/>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397685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A89E-CD90-4BBB-81F7-EF0615418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6E7475-4E45-4021-AF7D-C1DFBA0A3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6D9443-540A-4E1D-A57A-2B107DFFF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AA1E96-C780-4BEE-8BE7-612EDF3B3D9F}"/>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6" name="Footer Placeholder 5">
            <a:extLst>
              <a:ext uri="{FF2B5EF4-FFF2-40B4-BE49-F238E27FC236}">
                <a16:creationId xmlns:a16="http://schemas.microsoft.com/office/drawing/2014/main" id="{03B1AAAF-DBA1-4176-A9E0-A7DE7CE42A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0B2D9-0CD1-4367-8100-C4390A414BAE}"/>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17365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B4A0-E9BE-4BA0-AC26-3FA418DC1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951C1E-7252-496E-9333-D785FEACC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A5197E-A855-4BC6-8D6F-7D5171D48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473F11-A128-49FB-8A98-FE30E2A546EF}"/>
              </a:ext>
            </a:extLst>
          </p:cNvPr>
          <p:cNvSpPr>
            <a:spLocks noGrp="1"/>
          </p:cNvSpPr>
          <p:nvPr>
            <p:ph type="dt" sz="half" idx="10"/>
          </p:nvPr>
        </p:nvSpPr>
        <p:spPr/>
        <p:txBody>
          <a:bodyPr/>
          <a:lstStyle/>
          <a:p>
            <a:fld id="{B882E2FA-E86B-4723-8C50-261C0F10FEE9}" type="datetimeFigureOut">
              <a:rPr lang="en-GB" smtClean="0"/>
              <a:t>24/05/2023</a:t>
            </a:fld>
            <a:endParaRPr lang="en-GB"/>
          </a:p>
        </p:txBody>
      </p:sp>
      <p:sp>
        <p:nvSpPr>
          <p:cNvPr id="6" name="Footer Placeholder 5">
            <a:extLst>
              <a:ext uri="{FF2B5EF4-FFF2-40B4-BE49-F238E27FC236}">
                <a16:creationId xmlns:a16="http://schemas.microsoft.com/office/drawing/2014/main" id="{D7FE7F4B-625F-4770-9A17-BB9B1E2422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B98956-570A-44D7-B29D-2F7BA7C60374}"/>
              </a:ext>
            </a:extLst>
          </p:cNvPr>
          <p:cNvSpPr>
            <a:spLocks noGrp="1"/>
          </p:cNvSpPr>
          <p:nvPr>
            <p:ph type="sldNum" sz="quarter" idx="12"/>
          </p:nvPr>
        </p:nvSpPr>
        <p:spPr/>
        <p:txBody>
          <a:bodyPr/>
          <a:lstStyle/>
          <a:p>
            <a:fld id="{6C92DD71-56BB-4254-A235-D07503067AD1}" type="slidenum">
              <a:rPr lang="en-GB" smtClean="0"/>
              <a:t>‹#›</a:t>
            </a:fld>
            <a:endParaRPr lang="en-GB"/>
          </a:p>
        </p:txBody>
      </p:sp>
    </p:spTree>
    <p:extLst>
      <p:ext uri="{BB962C8B-B14F-4D97-AF65-F5344CB8AC3E}">
        <p14:creationId xmlns:p14="http://schemas.microsoft.com/office/powerpoint/2010/main" val="131456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C353C-B120-4C66-A141-03EAB89E5A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5E7E46-AAA8-403A-BE23-795DBFBA2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2D07D6-E7F9-4FD4-BF70-953613818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2E2FA-E86B-4723-8C50-261C0F10FEE9}" type="datetimeFigureOut">
              <a:rPr lang="en-GB" smtClean="0"/>
              <a:t>24/05/2023</a:t>
            </a:fld>
            <a:endParaRPr lang="en-GB"/>
          </a:p>
        </p:txBody>
      </p:sp>
      <p:sp>
        <p:nvSpPr>
          <p:cNvPr id="5" name="Footer Placeholder 4">
            <a:extLst>
              <a:ext uri="{FF2B5EF4-FFF2-40B4-BE49-F238E27FC236}">
                <a16:creationId xmlns:a16="http://schemas.microsoft.com/office/drawing/2014/main" id="{9ADC949D-136F-4C5A-9D64-4463ED772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2D6CD6-4686-486D-9033-031892627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2DD71-56BB-4254-A235-D07503067AD1}" type="slidenum">
              <a:rPr lang="en-GB" smtClean="0"/>
              <a:t>‹#›</a:t>
            </a:fld>
            <a:endParaRPr lang="en-GB"/>
          </a:p>
        </p:txBody>
      </p:sp>
    </p:spTree>
    <p:extLst>
      <p:ext uri="{BB962C8B-B14F-4D97-AF65-F5344CB8AC3E}">
        <p14:creationId xmlns:p14="http://schemas.microsoft.com/office/powerpoint/2010/main" val="111449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D628-0440-4802-86CE-8160B9A03DCA}"/>
              </a:ext>
            </a:extLst>
          </p:cNvPr>
          <p:cNvSpPr>
            <a:spLocks noGrp="1"/>
          </p:cNvSpPr>
          <p:nvPr>
            <p:ph type="ctrTitle"/>
          </p:nvPr>
        </p:nvSpPr>
        <p:spPr/>
        <p:txBody>
          <a:bodyPr/>
          <a:lstStyle/>
          <a:p>
            <a:r>
              <a:rPr lang="en-GB" b="1" dirty="0"/>
              <a:t>Writing at Pucklechurch</a:t>
            </a:r>
          </a:p>
        </p:txBody>
      </p:sp>
    </p:spTree>
    <p:extLst>
      <p:ext uri="{BB962C8B-B14F-4D97-AF65-F5344CB8AC3E}">
        <p14:creationId xmlns:p14="http://schemas.microsoft.com/office/powerpoint/2010/main" val="330132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97A5-0920-454E-B929-99D77BCBA23F}"/>
              </a:ext>
            </a:extLst>
          </p:cNvPr>
          <p:cNvSpPr>
            <a:spLocks noGrp="1"/>
          </p:cNvSpPr>
          <p:nvPr>
            <p:ph type="title"/>
          </p:nvPr>
        </p:nvSpPr>
        <p:spPr/>
        <p:txBody>
          <a:bodyPr/>
          <a:lstStyle/>
          <a:p>
            <a:r>
              <a:rPr lang="en-GB" dirty="0"/>
              <a:t>Dictionaries and Thesaurus </a:t>
            </a:r>
          </a:p>
        </p:txBody>
      </p:sp>
      <p:sp>
        <p:nvSpPr>
          <p:cNvPr id="3" name="Content Placeholder 2">
            <a:extLst>
              <a:ext uri="{FF2B5EF4-FFF2-40B4-BE49-F238E27FC236}">
                <a16:creationId xmlns:a16="http://schemas.microsoft.com/office/drawing/2014/main" id="{9E3C6D44-D124-498D-960E-5792786581C0}"/>
              </a:ext>
            </a:extLst>
          </p:cNvPr>
          <p:cNvSpPr>
            <a:spLocks noGrp="1"/>
          </p:cNvSpPr>
          <p:nvPr>
            <p:ph idx="1"/>
          </p:nvPr>
        </p:nvSpPr>
        <p:spPr>
          <a:xfrm>
            <a:off x="7172324" y="1825625"/>
            <a:ext cx="4181475" cy="2108200"/>
          </a:xfrm>
        </p:spPr>
        <p:txBody>
          <a:bodyPr/>
          <a:lstStyle/>
          <a:p>
            <a:pPr marL="0" indent="0">
              <a:buNone/>
            </a:pPr>
            <a:r>
              <a:rPr lang="en-GB" dirty="0"/>
              <a:t>These are used more in KS2 to allow children to find alternative words or to check spellings </a:t>
            </a:r>
          </a:p>
        </p:txBody>
      </p:sp>
      <p:pic>
        <p:nvPicPr>
          <p:cNvPr id="4" name="Picture 3">
            <a:extLst>
              <a:ext uri="{FF2B5EF4-FFF2-40B4-BE49-F238E27FC236}">
                <a16:creationId xmlns:a16="http://schemas.microsoft.com/office/drawing/2014/main" id="{5FE1D9D8-6DB0-44DA-A06B-A232AB02C469}"/>
              </a:ext>
            </a:extLst>
          </p:cNvPr>
          <p:cNvPicPr>
            <a:picLocks noChangeAspect="1"/>
          </p:cNvPicPr>
          <p:nvPr/>
        </p:nvPicPr>
        <p:blipFill>
          <a:blip r:embed="rId2"/>
          <a:stretch>
            <a:fillRect/>
          </a:stretch>
        </p:blipFill>
        <p:spPr>
          <a:xfrm>
            <a:off x="482122" y="1501774"/>
            <a:ext cx="3061178" cy="4158581"/>
          </a:xfrm>
          <a:prstGeom prst="rect">
            <a:avLst/>
          </a:prstGeom>
        </p:spPr>
      </p:pic>
      <p:pic>
        <p:nvPicPr>
          <p:cNvPr id="5" name="Picture 4">
            <a:extLst>
              <a:ext uri="{FF2B5EF4-FFF2-40B4-BE49-F238E27FC236}">
                <a16:creationId xmlns:a16="http://schemas.microsoft.com/office/drawing/2014/main" id="{A7B4BE3D-FB6E-4EEC-BAF3-F005C12337C6}"/>
              </a:ext>
            </a:extLst>
          </p:cNvPr>
          <p:cNvPicPr>
            <a:picLocks noChangeAspect="1"/>
          </p:cNvPicPr>
          <p:nvPr/>
        </p:nvPicPr>
        <p:blipFill>
          <a:blip r:embed="rId3"/>
          <a:stretch>
            <a:fillRect/>
          </a:stretch>
        </p:blipFill>
        <p:spPr>
          <a:xfrm>
            <a:off x="3867150" y="2500312"/>
            <a:ext cx="2895600" cy="4033157"/>
          </a:xfrm>
          <a:prstGeom prst="rect">
            <a:avLst/>
          </a:prstGeom>
        </p:spPr>
      </p:pic>
    </p:spTree>
    <p:extLst>
      <p:ext uri="{BB962C8B-B14F-4D97-AF65-F5344CB8AC3E}">
        <p14:creationId xmlns:p14="http://schemas.microsoft.com/office/powerpoint/2010/main" val="123177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C156-6717-4A9C-81A8-79059C41213F}"/>
              </a:ext>
            </a:extLst>
          </p:cNvPr>
          <p:cNvSpPr>
            <a:spLocks noGrp="1"/>
          </p:cNvSpPr>
          <p:nvPr>
            <p:ph type="title"/>
          </p:nvPr>
        </p:nvSpPr>
        <p:spPr/>
        <p:txBody>
          <a:bodyPr/>
          <a:lstStyle/>
          <a:p>
            <a:r>
              <a:rPr lang="en-GB" dirty="0"/>
              <a:t>Skills ladders</a:t>
            </a:r>
          </a:p>
        </p:txBody>
      </p:sp>
      <p:sp>
        <p:nvSpPr>
          <p:cNvPr id="3" name="Content Placeholder 2">
            <a:extLst>
              <a:ext uri="{FF2B5EF4-FFF2-40B4-BE49-F238E27FC236}">
                <a16:creationId xmlns:a16="http://schemas.microsoft.com/office/drawing/2014/main" id="{E5FD5F03-D3D5-4100-B3AA-6529C105B251}"/>
              </a:ext>
            </a:extLst>
          </p:cNvPr>
          <p:cNvSpPr>
            <a:spLocks noGrp="1"/>
          </p:cNvSpPr>
          <p:nvPr>
            <p:ph idx="1"/>
          </p:nvPr>
        </p:nvSpPr>
        <p:spPr>
          <a:xfrm>
            <a:off x="838200" y="1825625"/>
            <a:ext cx="3533775" cy="4351338"/>
          </a:xfrm>
        </p:spPr>
        <p:txBody>
          <a:bodyPr/>
          <a:lstStyle/>
          <a:p>
            <a:pPr marL="0" indent="0">
              <a:buNone/>
            </a:pPr>
            <a:r>
              <a:rPr lang="en-GB" dirty="0"/>
              <a:t>The children will have skills ladders which allows them to add key skills where appropriate in their writing. Some children might have skills ladders which are tailored to the skills they are working on. </a:t>
            </a:r>
          </a:p>
        </p:txBody>
      </p:sp>
      <p:pic>
        <p:nvPicPr>
          <p:cNvPr id="4" name="Picture 3">
            <a:extLst>
              <a:ext uri="{FF2B5EF4-FFF2-40B4-BE49-F238E27FC236}">
                <a16:creationId xmlns:a16="http://schemas.microsoft.com/office/drawing/2014/main" id="{21F7C225-571E-4865-AC7A-04171284DC44}"/>
              </a:ext>
            </a:extLst>
          </p:cNvPr>
          <p:cNvPicPr>
            <a:picLocks noChangeAspect="1"/>
          </p:cNvPicPr>
          <p:nvPr/>
        </p:nvPicPr>
        <p:blipFill>
          <a:blip r:embed="rId2"/>
          <a:stretch>
            <a:fillRect/>
          </a:stretch>
        </p:blipFill>
        <p:spPr>
          <a:xfrm>
            <a:off x="5562846" y="160459"/>
            <a:ext cx="5110412" cy="1832464"/>
          </a:xfrm>
          <a:prstGeom prst="rect">
            <a:avLst/>
          </a:prstGeom>
        </p:spPr>
      </p:pic>
      <p:pic>
        <p:nvPicPr>
          <p:cNvPr id="5" name="Picture 4">
            <a:extLst>
              <a:ext uri="{FF2B5EF4-FFF2-40B4-BE49-F238E27FC236}">
                <a16:creationId xmlns:a16="http://schemas.microsoft.com/office/drawing/2014/main" id="{6A8C0AE0-84B7-4665-8E53-2A708539B3F8}"/>
              </a:ext>
            </a:extLst>
          </p:cNvPr>
          <p:cNvPicPr>
            <a:picLocks noChangeAspect="1"/>
          </p:cNvPicPr>
          <p:nvPr/>
        </p:nvPicPr>
        <p:blipFill>
          <a:blip r:embed="rId3"/>
          <a:stretch>
            <a:fillRect/>
          </a:stretch>
        </p:blipFill>
        <p:spPr>
          <a:xfrm>
            <a:off x="4542680" y="3429000"/>
            <a:ext cx="3941443" cy="2284046"/>
          </a:xfrm>
          <a:prstGeom prst="rect">
            <a:avLst/>
          </a:prstGeom>
        </p:spPr>
      </p:pic>
      <p:sp>
        <p:nvSpPr>
          <p:cNvPr id="6" name="TextBox 5">
            <a:extLst>
              <a:ext uri="{FF2B5EF4-FFF2-40B4-BE49-F238E27FC236}">
                <a16:creationId xmlns:a16="http://schemas.microsoft.com/office/drawing/2014/main" id="{E689EEDD-B51F-4298-B6B0-F66043649649}"/>
              </a:ext>
            </a:extLst>
          </p:cNvPr>
          <p:cNvSpPr txBox="1"/>
          <p:nvPr/>
        </p:nvSpPr>
        <p:spPr>
          <a:xfrm>
            <a:off x="4837724" y="2974397"/>
            <a:ext cx="3094892" cy="369332"/>
          </a:xfrm>
          <a:prstGeom prst="rect">
            <a:avLst/>
          </a:prstGeom>
          <a:noFill/>
        </p:spPr>
        <p:txBody>
          <a:bodyPr wrap="square" rtlCol="0">
            <a:spAutoFit/>
          </a:bodyPr>
          <a:lstStyle/>
          <a:p>
            <a:r>
              <a:rPr lang="en-GB" dirty="0"/>
              <a:t>Biography Skills Ladder:</a:t>
            </a:r>
          </a:p>
        </p:txBody>
      </p:sp>
      <p:pic>
        <p:nvPicPr>
          <p:cNvPr id="7" name="Picture 6">
            <a:extLst>
              <a:ext uri="{FF2B5EF4-FFF2-40B4-BE49-F238E27FC236}">
                <a16:creationId xmlns:a16="http://schemas.microsoft.com/office/drawing/2014/main" id="{39506FDF-B2D2-46CD-AF65-79E48963098F}"/>
              </a:ext>
            </a:extLst>
          </p:cNvPr>
          <p:cNvPicPr>
            <a:picLocks noChangeAspect="1"/>
          </p:cNvPicPr>
          <p:nvPr/>
        </p:nvPicPr>
        <p:blipFill>
          <a:blip r:embed="rId4"/>
          <a:stretch>
            <a:fillRect/>
          </a:stretch>
        </p:blipFill>
        <p:spPr>
          <a:xfrm>
            <a:off x="8654828" y="2400789"/>
            <a:ext cx="3427418" cy="3312257"/>
          </a:xfrm>
          <a:prstGeom prst="rect">
            <a:avLst/>
          </a:prstGeom>
        </p:spPr>
      </p:pic>
    </p:spTree>
    <p:extLst>
      <p:ext uri="{BB962C8B-B14F-4D97-AF65-F5344CB8AC3E}">
        <p14:creationId xmlns:p14="http://schemas.microsoft.com/office/powerpoint/2010/main" val="52148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F02D-1A5D-4FB7-B8C5-BD98C2EC76C3}"/>
              </a:ext>
            </a:extLst>
          </p:cNvPr>
          <p:cNvSpPr>
            <a:spLocks noGrp="1"/>
          </p:cNvSpPr>
          <p:nvPr>
            <p:ph type="title"/>
          </p:nvPr>
        </p:nvSpPr>
        <p:spPr/>
        <p:txBody>
          <a:bodyPr/>
          <a:lstStyle/>
          <a:p>
            <a:r>
              <a:rPr lang="en-GB" b="1" dirty="0"/>
              <a:t>How we support children with their spellings?</a:t>
            </a:r>
          </a:p>
        </p:txBody>
      </p:sp>
      <p:sp>
        <p:nvSpPr>
          <p:cNvPr id="3" name="Content Placeholder 2">
            <a:extLst>
              <a:ext uri="{FF2B5EF4-FFF2-40B4-BE49-F238E27FC236}">
                <a16:creationId xmlns:a16="http://schemas.microsoft.com/office/drawing/2014/main" id="{89EA99D7-3A07-40AE-98AB-221903586438}"/>
              </a:ext>
            </a:extLst>
          </p:cNvPr>
          <p:cNvSpPr>
            <a:spLocks noGrp="1"/>
          </p:cNvSpPr>
          <p:nvPr>
            <p:ph idx="1"/>
          </p:nvPr>
        </p:nvSpPr>
        <p:spPr>
          <a:xfrm>
            <a:off x="351692" y="1825625"/>
            <a:ext cx="11002108" cy="4786190"/>
          </a:xfrm>
        </p:spPr>
        <p:txBody>
          <a:bodyPr>
            <a:normAutofit fontScale="92500" lnSpcReduction="20000"/>
          </a:bodyPr>
          <a:lstStyle/>
          <a:p>
            <a:pPr marL="0" indent="0">
              <a:buNone/>
            </a:pPr>
            <a:r>
              <a:rPr lang="en-GB" dirty="0"/>
              <a:t>In EYFS and Year 1 we use Little </a:t>
            </a:r>
            <a:r>
              <a:rPr lang="en-GB" dirty="0" err="1"/>
              <a:t>Wandle</a:t>
            </a:r>
            <a:r>
              <a:rPr lang="en-GB" dirty="0"/>
              <a:t> which teaches children spellings by applying their phonics sounds and the tricky part of common exception words</a:t>
            </a:r>
          </a:p>
          <a:p>
            <a:pPr marL="0" indent="0">
              <a:buNone/>
            </a:pPr>
            <a:endParaRPr lang="en-GB" dirty="0"/>
          </a:p>
          <a:p>
            <a:pPr marL="0" indent="0">
              <a:buNone/>
            </a:pPr>
            <a:r>
              <a:rPr lang="en-GB" dirty="0"/>
              <a:t>In Year 2 to Year 6 we teach spellings through Essential Spellings which still focus on phonics but also teaches children the spelling rule and how to apply them.</a:t>
            </a:r>
          </a:p>
          <a:p>
            <a:pPr marL="0" indent="0">
              <a:buNone/>
            </a:pPr>
            <a:endParaRPr lang="en-GB" dirty="0"/>
          </a:p>
          <a:p>
            <a:pPr marL="0" indent="0">
              <a:buNone/>
            </a:pPr>
            <a:r>
              <a:rPr lang="en-GB" dirty="0"/>
              <a:t>It focuses more on the teaching of spelling so that children understand how to apply patterns, strategies and knowledge to other words and not just a list of words given for that week. It also provides links to prior knowledge and tracks back to related objectives. </a:t>
            </a:r>
          </a:p>
          <a:p>
            <a:pPr marL="0" indent="0">
              <a:buNone/>
            </a:pPr>
            <a:endParaRPr lang="en-GB" dirty="0">
              <a:latin typeface="Letter-join Plus 8" panose="02000505000000020003" pitchFamily="50" charset="0"/>
            </a:endParaRPr>
          </a:p>
          <a:p>
            <a:pPr marL="0" indent="0">
              <a:buNone/>
            </a:pPr>
            <a:r>
              <a:rPr lang="en-GB" dirty="0"/>
              <a:t>The </a:t>
            </a:r>
            <a:r>
              <a:rPr lang="en-GB" b="1" i="1" dirty="0"/>
              <a:t>Practise </a:t>
            </a:r>
            <a:r>
              <a:rPr lang="en-GB" dirty="0"/>
              <a:t>and </a:t>
            </a:r>
            <a:r>
              <a:rPr lang="en-GB" b="1" i="1" dirty="0"/>
              <a:t>Apply </a:t>
            </a:r>
            <a:r>
              <a:rPr lang="en-GB" dirty="0"/>
              <a:t>sections give children the opportunity to rehearse spelling patterns and use them in context. For example teachers will choose to use specific spelling words within their modelled writing to encourage children.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9230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60310" y="559557"/>
            <a:ext cx="9608024" cy="1146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latin typeface="Letter-join Plus 8" panose="02000505000000020003" pitchFamily="50" charset="0"/>
              </a:rPr>
              <a:t>How to help your child:</a:t>
            </a:r>
          </a:p>
        </p:txBody>
      </p:sp>
      <p:sp>
        <p:nvSpPr>
          <p:cNvPr id="3" name="Rounded Rectangle 2"/>
          <p:cNvSpPr/>
          <p:nvPr/>
        </p:nvSpPr>
        <p:spPr>
          <a:xfrm>
            <a:off x="1460310" y="1897039"/>
            <a:ext cx="9608024" cy="4612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600" dirty="0">
                <a:latin typeface="Letter-join Plus 8" panose="02000505000000020003" pitchFamily="50" charset="0"/>
              </a:rPr>
              <a:t>Weekly spellings allow children to use and apply the spelling rules</a:t>
            </a:r>
          </a:p>
          <a:p>
            <a:pPr marL="457200" indent="-457200">
              <a:buFont typeface="Arial" panose="020B0604020202020204" pitchFamily="34" charset="0"/>
              <a:buChar char="•"/>
            </a:pPr>
            <a:r>
              <a:rPr lang="en-GB" sz="3600" dirty="0">
                <a:latin typeface="Letter-join Plus 8" panose="02000505000000020003" pitchFamily="50" charset="0"/>
              </a:rPr>
              <a:t>Exposure of vocabulary through reading will allow children to magpie words that they can use in their own writing</a:t>
            </a:r>
          </a:p>
          <a:p>
            <a:endParaRPr lang="en-GB" sz="2800" dirty="0">
              <a:latin typeface="Letter-join Plus 8" panose="02000505000000020003" pitchFamily="50" charset="0"/>
            </a:endParaRPr>
          </a:p>
        </p:txBody>
      </p:sp>
    </p:spTree>
    <p:extLst>
      <p:ext uri="{BB962C8B-B14F-4D97-AF65-F5344CB8AC3E}">
        <p14:creationId xmlns:p14="http://schemas.microsoft.com/office/powerpoint/2010/main" val="167525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F02D-1A5D-4FB7-B8C5-BD98C2EC76C3}"/>
              </a:ext>
            </a:extLst>
          </p:cNvPr>
          <p:cNvSpPr>
            <a:spLocks noGrp="1"/>
          </p:cNvSpPr>
          <p:nvPr>
            <p:ph type="title"/>
          </p:nvPr>
        </p:nvSpPr>
        <p:spPr>
          <a:xfrm>
            <a:off x="838200" y="2424745"/>
            <a:ext cx="10515600" cy="1325563"/>
          </a:xfrm>
        </p:spPr>
        <p:txBody>
          <a:bodyPr/>
          <a:lstStyle/>
          <a:p>
            <a:r>
              <a:rPr lang="en-GB" b="1" dirty="0"/>
              <a:t>What does writing look like across the school?</a:t>
            </a:r>
          </a:p>
        </p:txBody>
      </p:sp>
    </p:spTree>
    <p:extLst>
      <p:ext uri="{BB962C8B-B14F-4D97-AF65-F5344CB8AC3E}">
        <p14:creationId xmlns:p14="http://schemas.microsoft.com/office/powerpoint/2010/main" val="24722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High Quality Texts</a:t>
            </a:r>
          </a:p>
        </p:txBody>
      </p:sp>
      <p:sp>
        <p:nvSpPr>
          <p:cNvPr id="3" name="Content Placeholder 2"/>
          <p:cNvSpPr>
            <a:spLocks noGrp="1"/>
          </p:cNvSpPr>
          <p:nvPr>
            <p:ph idx="1"/>
          </p:nvPr>
        </p:nvSpPr>
        <p:spPr>
          <a:xfrm>
            <a:off x="1548013" y="2346321"/>
            <a:ext cx="8825659" cy="2824695"/>
          </a:xfrm>
        </p:spPr>
        <p:txBody>
          <a:bodyPr>
            <a:normAutofit fontScale="92500" lnSpcReduction="10000"/>
          </a:bodyPr>
          <a:lstStyle/>
          <a:p>
            <a:pPr marL="0" lvl="0" indent="0" defTabSz="914400">
              <a:spcBef>
                <a:spcPts val="0"/>
              </a:spcBef>
              <a:buClrTx/>
              <a:buSzTx/>
              <a:buNone/>
            </a:pPr>
            <a:r>
              <a:rPr lang="en-GB" sz="2400" dirty="0">
                <a:solidFill>
                  <a:schemeClr val="tx1"/>
                </a:solidFill>
              </a:rPr>
              <a:t>In English we use high quality books and creative teaching approaches.</a:t>
            </a:r>
          </a:p>
          <a:p>
            <a:pPr marL="0" lvl="0" indent="0" defTabSz="914400">
              <a:spcBef>
                <a:spcPts val="0"/>
              </a:spcBef>
              <a:buClrTx/>
              <a:buSzTx/>
              <a:buNone/>
            </a:pPr>
            <a:endParaRPr lang="en-GB" sz="2400" dirty="0">
              <a:solidFill>
                <a:schemeClr val="tx1"/>
              </a:solidFill>
            </a:endParaRPr>
          </a:p>
          <a:p>
            <a:pPr marL="0" lvl="0" indent="0" defTabSz="914400">
              <a:spcBef>
                <a:spcPts val="0"/>
              </a:spcBef>
              <a:buClrTx/>
              <a:buSzTx/>
              <a:buNone/>
            </a:pPr>
            <a:r>
              <a:rPr lang="en-GB" sz="2400" dirty="0">
                <a:solidFill>
                  <a:schemeClr val="tx1"/>
                </a:solidFill>
              </a:rPr>
              <a:t>This approach aims to engage and motivate children in their English learning.</a:t>
            </a:r>
          </a:p>
          <a:p>
            <a:pPr marL="0" lvl="0" indent="0" defTabSz="914400">
              <a:spcBef>
                <a:spcPts val="0"/>
              </a:spcBef>
              <a:buClrTx/>
              <a:buSzTx/>
              <a:buNone/>
            </a:pPr>
            <a:endParaRPr lang="en-GB" sz="2400" dirty="0">
              <a:solidFill>
                <a:schemeClr val="tx1"/>
              </a:solidFill>
            </a:endParaRPr>
          </a:p>
          <a:p>
            <a:pPr marL="0" lvl="0" indent="0" defTabSz="914400">
              <a:spcBef>
                <a:spcPts val="0"/>
              </a:spcBef>
              <a:buClrTx/>
              <a:buSzTx/>
              <a:buNone/>
            </a:pPr>
            <a:r>
              <a:rPr lang="en-GB" sz="2400" dirty="0">
                <a:solidFill>
                  <a:schemeClr val="tx1"/>
                </a:solidFill>
              </a:rPr>
              <a:t>It also enables children to deepen their understanding of texts and provides a meaningful context for writing.</a:t>
            </a:r>
          </a:p>
          <a:p>
            <a:pPr marL="0" lvl="0" indent="0" defTabSz="914400">
              <a:spcBef>
                <a:spcPts val="0"/>
              </a:spcBef>
              <a:buClrTx/>
              <a:buSzTx/>
              <a:buNone/>
            </a:pPr>
            <a:endParaRPr lang="en-GB" sz="2400" dirty="0">
              <a:solidFill>
                <a:schemeClr val="tx1"/>
              </a:solidFill>
            </a:endParaRPr>
          </a:p>
          <a:p>
            <a:pPr marL="0" lvl="0" indent="0" defTabSz="914400">
              <a:spcBef>
                <a:spcPts val="0"/>
              </a:spcBef>
              <a:buClrTx/>
              <a:buSzTx/>
              <a:buNone/>
            </a:pPr>
            <a:r>
              <a:rPr lang="en-GB" sz="2400" dirty="0">
                <a:solidFill>
                  <a:schemeClr val="tx1"/>
                </a:solidFill>
              </a:rPr>
              <a:t>We have introduced this approach into reception all the way through to Year 6.</a:t>
            </a:r>
          </a:p>
          <a:p>
            <a:pPr marL="0" lvl="0" indent="0" defTabSz="914400">
              <a:spcBef>
                <a:spcPts val="0"/>
              </a:spcBef>
              <a:buClrTx/>
              <a:buSzTx/>
              <a:buNone/>
            </a:pPr>
            <a:endParaRPr lang="en-GB" sz="2400" dirty="0">
              <a:solidFill>
                <a:prstClr val="black"/>
              </a:solidFill>
              <a:latin typeface="Letter-join Plus 8" panose="02000505000000020003" pitchFamily="50" charset="0"/>
            </a:endParaRPr>
          </a:p>
          <a:p>
            <a:endParaRPr lang="en-GB" dirty="0"/>
          </a:p>
        </p:txBody>
      </p:sp>
      <p:pic>
        <p:nvPicPr>
          <p:cNvPr id="4" name="Picture 3"/>
          <p:cNvPicPr>
            <a:picLocks noChangeAspect="1"/>
          </p:cNvPicPr>
          <p:nvPr/>
        </p:nvPicPr>
        <p:blipFill rotWithShape="1">
          <a:blip r:embed="rId2"/>
          <a:srcRect l="4182"/>
          <a:stretch/>
        </p:blipFill>
        <p:spPr>
          <a:xfrm>
            <a:off x="8503140" y="4937209"/>
            <a:ext cx="1253708" cy="1650825"/>
          </a:xfrm>
          <a:prstGeom prst="rect">
            <a:avLst/>
          </a:prstGeom>
        </p:spPr>
      </p:pic>
      <p:pic>
        <p:nvPicPr>
          <p:cNvPr id="5" name="Picture 4"/>
          <p:cNvPicPr>
            <a:picLocks noChangeAspect="1"/>
          </p:cNvPicPr>
          <p:nvPr/>
        </p:nvPicPr>
        <p:blipFill>
          <a:blip r:embed="rId3"/>
          <a:stretch>
            <a:fillRect/>
          </a:stretch>
        </p:blipFill>
        <p:spPr>
          <a:xfrm>
            <a:off x="247409" y="3421058"/>
            <a:ext cx="1114425" cy="1266825"/>
          </a:xfrm>
          <a:prstGeom prst="rect">
            <a:avLst/>
          </a:prstGeom>
        </p:spPr>
      </p:pic>
      <p:pic>
        <p:nvPicPr>
          <p:cNvPr id="6" name="Picture 5"/>
          <p:cNvPicPr>
            <a:picLocks noChangeAspect="1"/>
          </p:cNvPicPr>
          <p:nvPr/>
        </p:nvPicPr>
        <p:blipFill>
          <a:blip r:embed="rId4"/>
          <a:stretch>
            <a:fillRect/>
          </a:stretch>
        </p:blipFill>
        <p:spPr>
          <a:xfrm>
            <a:off x="247409" y="2067487"/>
            <a:ext cx="1143000" cy="1009650"/>
          </a:xfrm>
          <a:prstGeom prst="rect">
            <a:avLst/>
          </a:prstGeom>
        </p:spPr>
      </p:pic>
      <p:pic>
        <p:nvPicPr>
          <p:cNvPr id="7" name="Picture 6"/>
          <p:cNvPicPr>
            <a:picLocks noChangeAspect="1"/>
          </p:cNvPicPr>
          <p:nvPr/>
        </p:nvPicPr>
        <p:blipFill>
          <a:blip r:embed="rId5"/>
          <a:stretch>
            <a:fillRect/>
          </a:stretch>
        </p:blipFill>
        <p:spPr>
          <a:xfrm>
            <a:off x="10260943" y="4342092"/>
            <a:ext cx="1520315" cy="2274580"/>
          </a:xfrm>
          <a:prstGeom prst="rect">
            <a:avLst/>
          </a:prstGeom>
        </p:spPr>
      </p:pic>
      <p:pic>
        <p:nvPicPr>
          <p:cNvPr id="8" name="Picture 7"/>
          <p:cNvPicPr>
            <a:picLocks noChangeAspect="1"/>
          </p:cNvPicPr>
          <p:nvPr/>
        </p:nvPicPr>
        <p:blipFill>
          <a:blip r:embed="rId6"/>
          <a:stretch>
            <a:fillRect/>
          </a:stretch>
        </p:blipFill>
        <p:spPr>
          <a:xfrm>
            <a:off x="224286" y="5009941"/>
            <a:ext cx="1323727" cy="1606731"/>
          </a:xfrm>
          <a:prstGeom prst="rect">
            <a:avLst/>
          </a:prstGeom>
        </p:spPr>
      </p:pic>
      <p:pic>
        <p:nvPicPr>
          <p:cNvPr id="9" name="Picture 8"/>
          <p:cNvPicPr>
            <a:picLocks noChangeAspect="1"/>
          </p:cNvPicPr>
          <p:nvPr/>
        </p:nvPicPr>
        <p:blipFill>
          <a:blip r:embed="rId7"/>
          <a:stretch>
            <a:fillRect/>
          </a:stretch>
        </p:blipFill>
        <p:spPr>
          <a:xfrm>
            <a:off x="2049485" y="5216434"/>
            <a:ext cx="1247775" cy="1371600"/>
          </a:xfrm>
          <a:prstGeom prst="rect">
            <a:avLst/>
          </a:prstGeom>
        </p:spPr>
      </p:pic>
      <p:pic>
        <p:nvPicPr>
          <p:cNvPr id="10" name="Picture 9"/>
          <p:cNvPicPr>
            <a:picLocks noChangeAspect="1"/>
          </p:cNvPicPr>
          <p:nvPr/>
        </p:nvPicPr>
        <p:blipFill>
          <a:blip r:embed="rId8"/>
          <a:stretch>
            <a:fillRect/>
          </a:stretch>
        </p:blipFill>
        <p:spPr>
          <a:xfrm>
            <a:off x="3716080" y="5190066"/>
            <a:ext cx="1057275" cy="1371600"/>
          </a:xfrm>
          <a:prstGeom prst="rect">
            <a:avLst/>
          </a:prstGeom>
        </p:spPr>
      </p:pic>
      <p:pic>
        <p:nvPicPr>
          <p:cNvPr id="11" name="Picture 10"/>
          <p:cNvPicPr>
            <a:picLocks noChangeAspect="1"/>
          </p:cNvPicPr>
          <p:nvPr/>
        </p:nvPicPr>
        <p:blipFill>
          <a:blip r:embed="rId9"/>
          <a:stretch>
            <a:fillRect/>
          </a:stretch>
        </p:blipFill>
        <p:spPr>
          <a:xfrm>
            <a:off x="5192175" y="5171016"/>
            <a:ext cx="1181100" cy="1390650"/>
          </a:xfrm>
          <a:prstGeom prst="rect">
            <a:avLst/>
          </a:prstGeom>
        </p:spPr>
      </p:pic>
      <p:pic>
        <p:nvPicPr>
          <p:cNvPr id="12" name="Picture 11"/>
          <p:cNvPicPr>
            <a:picLocks noChangeAspect="1"/>
          </p:cNvPicPr>
          <p:nvPr/>
        </p:nvPicPr>
        <p:blipFill>
          <a:blip r:embed="rId10"/>
          <a:stretch>
            <a:fillRect/>
          </a:stretch>
        </p:blipFill>
        <p:spPr>
          <a:xfrm>
            <a:off x="6832503" y="5032256"/>
            <a:ext cx="1219200" cy="1562100"/>
          </a:xfrm>
          <a:prstGeom prst="rect">
            <a:avLst/>
          </a:prstGeom>
        </p:spPr>
      </p:pic>
      <p:pic>
        <p:nvPicPr>
          <p:cNvPr id="13" name="Picture 12"/>
          <p:cNvPicPr>
            <a:picLocks noChangeAspect="1"/>
          </p:cNvPicPr>
          <p:nvPr/>
        </p:nvPicPr>
        <p:blipFill>
          <a:blip r:embed="rId11"/>
          <a:stretch>
            <a:fillRect/>
          </a:stretch>
        </p:blipFill>
        <p:spPr>
          <a:xfrm>
            <a:off x="10333458" y="2810807"/>
            <a:ext cx="1447800" cy="1066800"/>
          </a:xfrm>
          <a:prstGeom prst="rect">
            <a:avLst/>
          </a:prstGeom>
        </p:spPr>
      </p:pic>
    </p:spTree>
    <p:extLst>
      <p:ext uri="{BB962C8B-B14F-4D97-AF65-F5344CB8AC3E}">
        <p14:creationId xmlns:p14="http://schemas.microsoft.com/office/powerpoint/2010/main" val="390441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2C4D-1044-4329-B7D0-F713A6E5D51A}"/>
              </a:ext>
            </a:extLst>
          </p:cNvPr>
          <p:cNvSpPr>
            <a:spLocks noGrp="1"/>
          </p:cNvSpPr>
          <p:nvPr>
            <p:ph type="title"/>
          </p:nvPr>
        </p:nvSpPr>
        <p:spPr>
          <a:xfrm>
            <a:off x="838200" y="121497"/>
            <a:ext cx="10515600" cy="1325563"/>
          </a:xfrm>
        </p:spPr>
        <p:txBody>
          <a:bodyPr>
            <a:normAutofit fontScale="90000"/>
          </a:bodyPr>
          <a:lstStyle/>
          <a:p>
            <a:r>
              <a:rPr lang="en-GB" b="1" dirty="0"/>
              <a:t>Genres: </a:t>
            </a:r>
            <a:r>
              <a:rPr lang="en-GB" sz="3100" dirty="0"/>
              <a:t>Each term the children will complete a piece of fiction writing and a non-fiction piece of writing. </a:t>
            </a:r>
            <a:br>
              <a:rPr lang="en-GB" dirty="0"/>
            </a:br>
            <a:endParaRPr lang="en-GB" dirty="0"/>
          </a:p>
        </p:txBody>
      </p:sp>
      <p:sp>
        <p:nvSpPr>
          <p:cNvPr id="3" name="Content Placeholder 2">
            <a:extLst>
              <a:ext uri="{FF2B5EF4-FFF2-40B4-BE49-F238E27FC236}">
                <a16:creationId xmlns:a16="http://schemas.microsoft.com/office/drawing/2014/main" id="{4CFF06F8-15DD-4A01-96A7-AD087C61CC9B}"/>
              </a:ext>
            </a:extLst>
          </p:cNvPr>
          <p:cNvSpPr>
            <a:spLocks noGrp="1"/>
          </p:cNvSpPr>
          <p:nvPr>
            <p:ph idx="1"/>
          </p:nvPr>
        </p:nvSpPr>
        <p:spPr>
          <a:xfrm>
            <a:off x="465338" y="1313895"/>
            <a:ext cx="4435136" cy="4729903"/>
          </a:xfrm>
        </p:spPr>
        <p:txBody>
          <a:bodyPr>
            <a:normAutofit/>
          </a:bodyPr>
          <a:lstStyle/>
          <a:p>
            <a:pPr marL="0" indent="0">
              <a:buNone/>
            </a:pPr>
            <a:r>
              <a:rPr lang="en-GB" b="1" u="sng" dirty="0"/>
              <a:t>Fiction writing</a:t>
            </a:r>
          </a:p>
          <a:p>
            <a:pPr>
              <a:buFontTx/>
              <a:buChar char="-"/>
            </a:pPr>
            <a:r>
              <a:rPr lang="en-GB" dirty="0"/>
              <a:t>Narratives (these will be based around their text</a:t>
            </a:r>
          </a:p>
          <a:p>
            <a:pPr>
              <a:buFontTx/>
              <a:buChar char="-"/>
            </a:pPr>
            <a:r>
              <a:rPr lang="en-GB" dirty="0"/>
              <a:t>Creative writes</a:t>
            </a:r>
          </a:p>
          <a:p>
            <a:pPr>
              <a:buFontTx/>
              <a:buChar char="-"/>
            </a:pPr>
            <a:r>
              <a:rPr lang="en-GB" dirty="0"/>
              <a:t>Character descriptions</a:t>
            </a:r>
          </a:p>
          <a:p>
            <a:pPr>
              <a:buFontTx/>
              <a:buChar char="-"/>
            </a:pPr>
            <a:r>
              <a:rPr lang="en-GB" dirty="0"/>
              <a:t>Setting descriptions</a:t>
            </a:r>
          </a:p>
          <a:p>
            <a:pPr>
              <a:buFontTx/>
              <a:buChar char="-"/>
            </a:pPr>
            <a:r>
              <a:rPr lang="en-GB" dirty="0"/>
              <a:t>poetry</a:t>
            </a:r>
          </a:p>
          <a:p>
            <a:pPr marL="0" indent="0">
              <a:buNone/>
            </a:pPr>
            <a:endParaRPr lang="en-GB" dirty="0"/>
          </a:p>
        </p:txBody>
      </p:sp>
      <p:sp>
        <p:nvSpPr>
          <p:cNvPr id="4" name="Content Placeholder 2">
            <a:extLst>
              <a:ext uri="{FF2B5EF4-FFF2-40B4-BE49-F238E27FC236}">
                <a16:creationId xmlns:a16="http://schemas.microsoft.com/office/drawing/2014/main" id="{551CF905-2084-4B88-8817-CC3C8C7F7E41}"/>
              </a:ext>
            </a:extLst>
          </p:cNvPr>
          <p:cNvSpPr txBox="1">
            <a:spLocks/>
          </p:cNvSpPr>
          <p:nvPr/>
        </p:nvSpPr>
        <p:spPr>
          <a:xfrm>
            <a:off x="6918666" y="1180730"/>
            <a:ext cx="5334740" cy="47299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Non-Fiction</a:t>
            </a:r>
          </a:p>
          <a:p>
            <a:pPr>
              <a:buFontTx/>
              <a:buChar char="-"/>
            </a:pPr>
            <a:r>
              <a:rPr lang="en-GB" dirty="0"/>
              <a:t>Shopping lists</a:t>
            </a:r>
          </a:p>
          <a:p>
            <a:pPr>
              <a:buFontTx/>
              <a:buChar char="-"/>
            </a:pPr>
            <a:r>
              <a:rPr lang="en-GB" dirty="0"/>
              <a:t>Labelling</a:t>
            </a:r>
          </a:p>
          <a:p>
            <a:pPr>
              <a:buFontTx/>
              <a:buChar char="-"/>
            </a:pPr>
            <a:r>
              <a:rPr lang="en-GB" dirty="0"/>
              <a:t>Caption writing</a:t>
            </a:r>
          </a:p>
          <a:p>
            <a:pPr>
              <a:buFontTx/>
              <a:buChar char="-"/>
            </a:pPr>
            <a:r>
              <a:rPr lang="en-GB" dirty="0"/>
              <a:t>Recounts of real events</a:t>
            </a:r>
          </a:p>
          <a:p>
            <a:pPr>
              <a:buFontTx/>
              <a:buChar char="-"/>
            </a:pPr>
            <a:r>
              <a:rPr lang="en-GB" dirty="0"/>
              <a:t>Diary entries</a:t>
            </a:r>
          </a:p>
          <a:p>
            <a:pPr>
              <a:buFontTx/>
              <a:buChar char="-"/>
            </a:pPr>
            <a:r>
              <a:rPr lang="en-GB" dirty="0"/>
              <a:t>Letters</a:t>
            </a:r>
          </a:p>
          <a:p>
            <a:pPr>
              <a:buFontTx/>
              <a:buChar char="-"/>
            </a:pPr>
            <a:r>
              <a:rPr lang="en-GB" dirty="0"/>
              <a:t>Explanation texts</a:t>
            </a:r>
          </a:p>
          <a:p>
            <a:pPr>
              <a:buFontTx/>
              <a:buChar char="-"/>
            </a:pPr>
            <a:r>
              <a:rPr lang="en-GB" dirty="0"/>
              <a:t>Non-chronological reports</a:t>
            </a:r>
          </a:p>
          <a:p>
            <a:pPr>
              <a:buFontTx/>
              <a:buChar char="-"/>
            </a:pPr>
            <a:r>
              <a:rPr lang="en-GB" dirty="0"/>
              <a:t>Newspaper reports</a:t>
            </a:r>
          </a:p>
          <a:p>
            <a:pPr>
              <a:buFontTx/>
              <a:buChar char="-"/>
            </a:pPr>
            <a:r>
              <a:rPr lang="en-GB" dirty="0"/>
              <a:t>Discussion texts</a:t>
            </a:r>
          </a:p>
          <a:p>
            <a:pPr>
              <a:buFontTx/>
              <a:buChar char="-"/>
            </a:pPr>
            <a:endParaRPr lang="en-GB" dirty="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175896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DC09-19FB-479D-B372-3729F3BE0E00}"/>
              </a:ext>
            </a:extLst>
          </p:cNvPr>
          <p:cNvSpPr>
            <a:spLocks noGrp="1"/>
          </p:cNvSpPr>
          <p:nvPr>
            <p:ph type="title"/>
          </p:nvPr>
        </p:nvSpPr>
        <p:spPr/>
        <p:txBody>
          <a:bodyPr/>
          <a:lstStyle/>
          <a:p>
            <a:r>
              <a:rPr lang="en-GB" b="1" dirty="0"/>
              <a:t>How do we support them to complete this piece of writing?</a:t>
            </a:r>
          </a:p>
        </p:txBody>
      </p:sp>
      <p:sp>
        <p:nvSpPr>
          <p:cNvPr id="3" name="Content Placeholder 2">
            <a:extLst>
              <a:ext uri="{FF2B5EF4-FFF2-40B4-BE49-F238E27FC236}">
                <a16:creationId xmlns:a16="http://schemas.microsoft.com/office/drawing/2014/main" id="{06928922-4B9F-427F-A8F9-7DE85CA4F19F}"/>
              </a:ext>
            </a:extLst>
          </p:cNvPr>
          <p:cNvSpPr>
            <a:spLocks noGrp="1"/>
          </p:cNvSpPr>
          <p:nvPr>
            <p:ph idx="1"/>
          </p:nvPr>
        </p:nvSpPr>
        <p:spPr/>
        <p:txBody>
          <a:bodyPr>
            <a:normAutofit lnSpcReduction="10000"/>
          </a:bodyPr>
          <a:lstStyle/>
          <a:p>
            <a:pPr marL="0" indent="0">
              <a:buNone/>
            </a:pPr>
            <a:r>
              <a:rPr lang="en-GB" dirty="0"/>
              <a:t>Each genre is planned on a 2 or 3 week cycle (depending on the outcome)</a:t>
            </a:r>
          </a:p>
          <a:p>
            <a:pPr marL="0" indent="0">
              <a:buNone/>
            </a:pPr>
            <a:endParaRPr lang="en-GB" dirty="0"/>
          </a:p>
          <a:p>
            <a:pPr marL="0" indent="0">
              <a:buNone/>
            </a:pPr>
            <a:r>
              <a:rPr lang="en-GB" dirty="0"/>
              <a:t>Skills are taught which will support them in writing their final piece</a:t>
            </a:r>
          </a:p>
          <a:p>
            <a:pPr marL="0" indent="0">
              <a:buNone/>
            </a:pPr>
            <a:endParaRPr lang="en-GB" dirty="0"/>
          </a:p>
          <a:p>
            <a:pPr marL="0" indent="0">
              <a:buNone/>
            </a:pPr>
            <a:r>
              <a:rPr lang="en-GB" dirty="0"/>
              <a:t>The children will explore vocabulary which is linked to their final outcome</a:t>
            </a:r>
          </a:p>
          <a:p>
            <a:pPr marL="0" indent="0">
              <a:buNone/>
            </a:pPr>
            <a:endParaRPr lang="en-GB" dirty="0"/>
          </a:p>
          <a:p>
            <a:pPr marL="0" indent="0">
              <a:buNone/>
            </a:pPr>
            <a:r>
              <a:rPr lang="en-GB" dirty="0"/>
              <a:t>The children will produce a ‘short burst’ write each week which will allow them to practise their skills which were taught</a:t>
            </a:r>
          </a:p>
        </p:txBody>
      </p:sp>
    </p:spTree>
    <p:extLst>
      <p:ext uri="{BB962C8B-B14F-4D97-AF65-F5344CB8AC3E}">
        <p14:creationId xmlns:p14="http://schemas.microsoft.com/office/powerpoint/2010/main" val="107597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DC09-19FB-479D-B372-3729F3BE0E00}"/>
              </a:ext>
            </a:extLst>
          </p:cNvPr>
          <p:cNvSpPr>
            <a:spLocks noGrp="1"/>
          </p:cNvSpPr>
          <p:nvPr>
            <p:ph type="title"/>
          </p:nvPr>
        </p:nvSpPr>
        <p:spPr/>
        <p:txBody>
          <a:bodyPr/>
          <a:lstStyle/>
          <a:p>
            <a:r>
              <a:rPr lang="en-GB" b="1" dirty="0"/>
              <a:t>How do we support them to complete this piece of writing?</a:t>
            </a:r>
          </a:p>
        </p:txBody>
      </p:sp>
      <p:sp>
        <p:nvSpPr>
          <p:cNvPr id="3" name="Content Placeholder 2">
            <a:extLst>
              <a:ext uri="{FF2B5EF4-FFF2-40B4-BE49-F238E27FC236}">
                <a16:creationId xmlns:a16="http://schemas.microsoft.com/office/drawing/2014/main" id="{06928922-4B9F-427F-A8F9-7DE85CA4F19F}"/>
              </a:ext>
            </a:extLst>
          </p:cNvPr>
          <p:cNvSpPr>
            <a:spLocks noGrp="1"/>
          </p:cNvSpPr>
          <p:nvPr>
            <p:ph idx="1"/>
          </p:nvPr>
        </p:nvSpPr>
        <p:spPr>
          <a:xfrm>
            <a:off x="838200" y="1825624"/>
            <a:ext cx="10515600" cy="4779361"/>
          </a:xfrm>
        </p:spPr>
        <p:txBody>
          <a:bodyPr>
            <a:normAutofit/>
          </a:bodyPr>
          <a:lstStyle/>
          <a:p>
            <a:pPr marL="0" indent="0">
              <a:buNone/>
            </a:pPr>
            <a:r>
              <a:rPr lang="en-GB" dirty="0"/>
              <a:t>To support the children with building up their long write we immerse the children in their text with a range of activities</a:t>
            </a:r>
          </a:p>
          <a:p>
            <a:pPr marL="0" indent="0">
              <a:buNone/>
            </a:pPr>
            <a:endParaRPr lang="en-GB" dirty="0"/>
          </a:p>
          <a:p>
            <a:pPr marL="0" indent="0">
              <a:buNone/>
            </a:pPr>
            <a:r>
              <a:rPr lang="en-GB" dirty="0"/>
              <a:t>Role on the wall</a:t>
            </a:r>
          </a:p>
          <a:p>
            <a:pPr marL="0" indent="0">
              <a:buNone/>
            </a:pPr>
            <a:r>
              <a:rPr lang="en-GB"/>
              <a:t>Role play</a:t>
            </a:r>
            <a:endParaRPr lang="en-GB" dirty="0"/>
          </a:p>
          <a:p>
            <a:pPr marL="0" indent="0">
              <a:buNone/>
            </a:pPr>
            <a:r>
              <a:rPr lang="en-GB" dirty="0"/>
              <a:t>Talk for writing</a:t>
            </a:r>
          </a:p>
          <a:p>
            <a:pPr marL="0" indent="0">
              <a:buNone/>
            </a:pPr>
            <a:r>
              <a:rPr lang="en-GB" dirty="0"/>
              <a:t>Links to our wider curriculum</a:t>
            </a:r>
          </a:p>
          <a:p>
            <a:pPr marL="0" indent="0">
              <a:buNone/>
            </a:pPr>
            <a:r>
              <a:rPr lang="en-GB" dirty="0"/>
              <a:t>Research sessions</a:t>
            </a:r>
          </a:p>
          <a:p>
            <a:pPr marL="0" indent="0">
              <a:buNone/>
            </a:pPr>
            <a:r>
              <a:rPr lang="en-GB" dirty="0"/>
              <a:t>Conscious ally</a:t>
            </a:r>
          </a:p>
        </p:txBody>
      </p:sp>
    </p:spTree>
    <p:extLst>
      <p:ext uri="{BB962C8B-B14F-4D97-AF65-F5344CB8AC3E}">
        <p14:creationId xmlns:p14="http://schemas.microsoft.com/office/powerpoint/2010/main" val="321872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F02D-1A5D-4FB7-B8C5-BD98C2EC76C3}"/>
              </a:ext>
            </a:extLst>
          </p:cNvPr>
          <p:cNvSpPr>
            <a:spLocks noGrp="1"/>
          </p:cNvSpPr>
          <p:nvPr>
            <p:ph type="title"/>
          </p:nvPr>
        </p:nvSpPr>
        <p:spPr>
          <a:xfrm>
            <a:off x="1228725" y="2403475"/>
            <a:ext cx="10515600" cy="1325563"/>
          </a:xfrm>
        </p:spPr>
        <p:txBody>
          <a:bodyPr/>
          <a:lstStyle/>
          <a:p>
            <a:r>
              <a:rPr lang="en-GB" b="1" dirty="0"/>
              <a:t>What will children have to support them in their writing?</a:t>
            </a:r>
          </a:p>
        </p:txBody>
      </p:sp>
    </p:spTree>
    <p:extLst>
      <p:ext uri="{BB962C8B-B14F-4D97-AF65-F5344CB8AC3E}">
        <p14:creationId xmlns:p14="http://schemas.microsoft.com/office/powerpoint/2010/main" val="343571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3A15-EEB4-474E-A6A5-1207258B2DCA}"/>
              </a:ext>
            </a:extLst>
          </p:cNvPr>
          <p:cNvSpPr>
            <a:spLocks noGrp="1"/>
          </p:cNvSpPr>
          <p:nvPr>
            <p:ph type="title"/>
          </p:nvPr>
        </p:nvSpPr>
        <p:spPr/>
        <p:txBody>
          <a:bodyPr/>
          <a:lstStyle/>
          <a:p>
            <a:r>
              <a:rPr lang="en-GB" dirty="0"/>
              <a:t>Phonics mats</a:t>
            </a:r>
            <a:br>
              <a:rPr lang="en-GB" dirty="0"/>
            </a:br>
            <a:endParaRPr lang="en-GB" dirty="0"/>
          </a:p>
        </p:txBody>
      </p:sp>
      <p:sp>
        <p:nvSpPr>
          <p:cNvPr id="3" name="Content Placeholder 2">
            <a:extLst>
              <a:ext uri="{FF2B5EF4-FFF2-40B4-BE49-F238E27FC236}">
                <a16:creationId xmlns:a16="http://schemas.microsoft.com/office/drawing/2014/main" id="{C9397379-61D2-428F-BE19-746418683108}"/>
              </a:ext>
            </a:extLst>
          </p:cNvPr>
          <p:cNvSpPr>
            <a:spLocks noGrp="1"/>
          </p:cNvSpPr>
          <p:nvPr>
            <p:ph idx="1"/>
          </p:nvPr>
        </p:nvSpPr>
        <p:spPr>
          <a:xfrm>
            <a:off x="838200" y="1825625"/>
            <a:ext cx="4229100" cy="4351338"/>
          </a:xfrm>
        </p:spPr>
        <p:txBody>
          <a:bodyPr/>
          <a:lstStyle/>
          <a:p>
            <a:pPr marL="0" indent="0">
              <a:buNone/>
            </a:pPr>
            <a:r>
              <a:rPr lang="en-GB" dirty="0"/>
              <a:t>Some year groups/ children use phonics mats which allow children to find the correct sound and the alternative spellings to that sound. We teach children to practise finding the correct sound and checking it looks right. </a:t>
            </a:r>
          </a:p>
        </p:txBody>
      </p:sp>
      <p:pic>
        <p:nvPicPr>
          <p:cNvPr id="4" name="Picture 3">
            <a:extLst>
              <a:ext uri="{FF2B5EF4-FFF2-40B4-BE49-F238E27FC236}">
                <a16:creationId xmlns:a16="http://schemas.microsoft.com/office/drawing/2014/main" id="{327F5F32-8056-44C3-AAA3-E1D6882698F3}"/>
              </a:ext>
            </a:extLst>
          </p:cNvPr>
          <p:cNvPicPr>
            <a:picLocks noChangeAspect="1"/>
          </p:cNvPicPr>
          <p:nvPr/>
        </p:nvPicPr>
        <p:blipFill>
          <a:blip r:embed="rId2"/>
          <a:stretch>
            <a:fillRect/>
          </a:stretch>
        </p:blipFill>
        <p:spPr>
          <a:xfrm>
            <a:off x="6890155" y="365125"/>
            <a:ext cx="4229100" cy="5856473"/>
          </a:xfrm>
          <a:prstGeom prst="rect">
            <a:avLst/>
          </a:prstGeom>
        </p:spPr>
      </p:pic>
    </p:spTree>
    <p:extLst>
      <p:ext uri="{BB962C8B-B14F-4D97-AF65-F5344CB8AC3E}">
        <p14:creationId xmlns:p14="http://schemas.microsoft.com/office/powerpoint/2010/main" val="73034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C5B6-03EA-48F7-B5B7-367B6A135C97}"/>
              </a:ext>
            </a:extLst>
          </p:cNvPr>
          <p:cNvSpPr>
            <a:spLocks noGrp="1"/>
          </p:cNvSpPr>
          <p:nvPr>
            <p:ph type="title"/>
          </p:nvPr>
        </p:nvSpPr>
        <p:spPr/>
        <p:txBody>
          <a:bodyPr/>
          <a:lstStyle/>
          <a:p>
            <a:r>
              <a:rPr lang="en-GB" dirty="0"/>
              <a:t>Common exception word mats</a:t>
            </a:r>
            <a:br>
              <a:rPr lang="en-GB" dirty="0"/>
            </a:br>
            <a:endParaRPr lang="en-GB" dirty="0"/>
          </a:p>
        </p:txBody>
      </p:sp>
      <p:sp>
        <p:nvSpPr>
          <p:cNvPr id="3" name="Content Placeholder 2">
            <a:extLst>
              <a:ext uri="{FF2B5EF4-FFF2-40B4-BE49-F238E27FC236}">
                <a16:creationId xmlns:a16="http://schemas.microsoft.com/office/drawing/2014/main" id="{09147FD2-E4AC-47C3-BC2F-032EFD90483C}"/>
              </a:ext>
            </a:extLst>
          </p:cNvPr>
          <p:cNvSpPr>
            <a:spLocks noGrp="1"/>
          </p:cNvSpPr>
          <p:nvPr>
            <p:ph idx="1"/>
          </p:nvPr>
        </p:nvSpPr>
        <p:spPr>
          <a:xfrm>
            <a:off x="8582024" y="1873250"/>
            <a:ext cx="2771775" cy="2813050"/>
          </a:xfrm>
        </p:spPr>
        <p:txBody>
          <a:bodyPr/>
          <a:lstStyle/>
          <a:p>
            <a:pPr marL="0" indent="0">
              <a:buNone/>
            </a:pPr>
            <a:r>
              <a:rPr lang="en-GB" dirty="0"/>
              <a:t>These allow children to find key spellings which they might get stuck on.</a:t>
            </a:r>
          </a:p>
        </p:txBody>
      </p:sp>
      <p:pic>
        <p:nvPicPr>
          <p:cNvPr id="4" name="Picture 3">
            <a:extLst>
              <a:ext uri="{FF2B5EF4-FFF2-40B4-BE49-F238E27FC236}">
                <a16:creationId xmlns:a16="http://schemas.microsoft.com/office/drawing/2014/main" id="{E9F52C15-4D7E-439D-81F6-D415C1331812}"/>
              </a:ext>
            </a:extLst>
          </p:cNvPr>
          <p:cNvPicPr>
            <a:picLocks noChangeAspect="1"/>
          </p:cNvPicPr>
          <p:nvPr/>
        </p:nvPicPr>
        <p:blipFill>
          <a:blip r:embed="rId2"/>
          <a:stretch>
            <a:fillRect/>
          </a:stretch>
        </p:blipFill>
        <p:spPr>
          <a:xfrm>
            <a:off x="494231" y="1442252"/>
            <a:ext cx="6935269" cy="4115118"/>
          </a:xfrm>
          <a:prstGeom prst="rect">
            <a:avLst/>
          </a:prstGeom>
        </p:spPr>
      </p:pic>
    </p:spTree>
    <p:extLst>
      <p:ext uri="{BB962C8B-B14F-4D97-AF65-F5344CB8AC3E}">
        <p14:creationId xmlns:p14="http://schemas.microsoft.com/office/powerpoint/2010/main" val="400412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585</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Letter-join Plus 8</vt:lpstr>
      <vt:lpstr>Office Theme</vt:lpstr>
      <vt:lpstr>Writing at Pucklechurch</vt:lpstr>
      <vt:lpstr>What does writing look like across the school?</vt:lpstr>
      <vt:lpstr>High Quality Texts</vt:lpstr>
      <vt:lpstr>Genres: Each term the children will complete a piece of fiction writing and a non-fiction piece of writing.  </vt:lpstr>
      <vt:lpstr>How do we support them to complete this piece of writing?</vt:lpstr>
      <vt:lpstr>How do we support them to complete this piece of writing?</vt:lpstr>
      <vt:lpstr>What will children have to support them in their writing?</vt:lpstr>
      <vt:lpstr>Phonics mats </vt:lpstr>
      <vt:lpstr>Common exception word mats </vt:lpstr>
      <vt:lpstr>Dictionaries and Thesaurus </vt:lpstr>
      <vt:lpstr>Skills ladders</vt:lpstr>
      <vt:lpstr>How we support children with their spellings?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Davis</dc:creator>
  <cp:lastModifiedBy>Sophia Davis</cp:lastModifiedBy>
  <cp:revision>8</cp:revision>
  <dcterms:created xsi:type="dcterms:W3CDTF">2023-05-23T05:55:54Z</dcterms:created>
  <dcterms:modified xsi:type="dcterms:W3CDTF">2023-05-24T06:58:24Z</dcterms:modified>
</cp:coreProperties>
</file>